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A78E0-071A-490D-8EE6-514A7F790986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C82ADBA-0221-448A-AA5E-A5BD3BEB3961}">
      <dgm:prSet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dirty="0" smtClean="0"/>
            <a:t>Perilaku Oportunis (</a:t>
          </a:r>
          <a:r>
            <a:rPr lang="id-ID" i="1" dirty="0" smtClean="0"/>
            <a:t>Opportunistic</a:t>
          </a:r>
          <a:r>
            <a:rPr lang="id-ID" dirty="0" smtClean="0"/>
            <a:t>)</a:t>
          </a:r>
          <a:endParaRPr lang="id-ID" dirty="0"/>
        </a:p>
      </dgm:t>
    </dgm:pt>
    <dgm:pt modelId="{E26FACB7-D59E-4873-816D-6FCD50655101}" type="parTrans" cxnId="{E28E77D8-5FCB-41D9-AC93-A2BC65458AEF}">
      <dgm:prSet/>
      <dgm:spPr/>
      <dgm:t>
        <a:bodyPr/>
        <a:lstStyle/>
        <a:p>
          <a:endParaRPr lang="id-ID"/>
        </a:p>
      </dgm:t>
    </dgm:pt>
    <dgm:pt modelId="{83FB0674-1BF9-492F-A478-56BF1FECD005}" type="sibTrans" cxnId="{E28E77D8-5FCB-41D9-AC93-A2BC65458AEF}">
      <dgm:prSet/>
      <dgm:spPr/>
      <dgm:t>
        <a:bodyPr/>
        <a:lstStyle/>
        <a:p>
          <a:endParaRPr lang="id-ID"/>
        </a:p>
      </dgm:t>
    </dgm:pt>
    <dgm:pt modelId="{DD5352D0-A3C9-4F67-86E7-94742EAA82B7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dirty="0" smtClean="0"/>
            <a:t>Rasionalitas Terbatas (</a:t>
          </a:r>
          <a:r>
            <a:rPr lang="id-ID" i="1" dirty="0" smtClean="0"/>
            <a:t>Bounded Rationality</a:t>
          </a:r>
          <a:r>
            <a:rPr lang="id-ID" dirty="0" smtClean="0"/>
            <a:t>)</a:t>
          </a:r>
          <a:endParaRPr lang="id-ID" dirty="0"/>
        </a:p>
      </dgm:t>
    </dgm:pt>
    <dgm:pt modelId="{AA8CBCA4-EEFC-43F9-9A90-E2B016015E07}" type="parTrans" cxnId="{E4971B56-56E3-490A-8C26-CA68E6E68A3B}">
      <dgm:prSet/>
      <dgm:spPr/>
      <dgm:t>
        <a:bodyPr/>
        <a:lstStyle/>
        <a:p>
          <a:endParaRPr lang="id-ID"/>
        </a:p>
      </dgm:t>
    </dgm:pt>
    <dgm:pt modelId="{17EBE6F9-A3F7-4EA3-AD51-8DFECCF940FE}" type="sibTrans" cxnId="{E4971B56-56E3-490A-8C26-CA68E6E68A3B}">
      <dgm:prSet/>
      <dgm:spPr/>
      <dgm:t>
        <a:bodyPr/>
        <a:lstStyle/>
        <a:p>
          <a:endParaRPr lang="id-ID"/>
        </a:p>
      </dgm:t>
    </dgm:pt>
    <dgm:pt modelId="{E10A3BEA-737D-44AD-B043-2D1F7851620A}" type="pres">
      <dgm:prSet presAssocID="{AA3A78E0-071A-490D-8EE6-514A7F790986}" presName="diagram" presStyleCnt="0">
        <dgm:presLayoutVars>
          <dgm:dir/>
          <dgm:resizeHandles val="exact"/>
        </dgm:presLayoutVars>
      </dgm:prSet>
      <dgm:spPr/>
    </dgm:pt>
    <dgm:pt modelId="{2A3C03ED-BCD4-45A7-B9A7-009FEA7C47F3}" type="pres">
      <dgm:prSet presAssocID="{DD5352D0-A3C9-4F67-86E7-94742EAA82B7}" presName="arrow" presStyleLbl="node1" presStyleIdx="0" presStyleCnt="2" custScaleX="12824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9C0846D-55DD-4497-91A6-F696BFF4AA5E}" type="pres">
      <dgm:prSet presAssocID="{AC82ADBA-0221-448A-AA5E-A5BD3BEB3961}" presName="arrow" presStyleLbl="node1" presStyleIdx="1" presStyleCnt="2" custScaleX="128248">
        <dgm:presLayoutVars>
          <dgm:bulletEnabled val="1"/>
        </dgm:presLayoutVars>
      </dgm:prSet>
      <dgm:spPr/>
    </dgm:pt>
  </dgm:ptLst>
  <dgm:cxnLst>
    <dgm:cxn modelId="{E4971B56-56E3-490A-8C26-CA68E6E68A3B}" srcId="{AA3A78E0-071A-490D-8EE6-514A7F790986}" destId="{DD5352D0-A3C9-4F67-86E7-94742EAA82B7}" srcOrd="0" destOrd="0" parTransId="{AA8CBCA4-EEFC-43F9-9A90-E2B016015E07}" sibTransId="{17EBE6F9-A3F7-4EA3-AD51-8DFECCF940FE}"/>
    <dgm:cxn modelId="{50F83467-12CF-4D4E-9F9B-4431A44C1D46}" type="presOf" srcId="{DD5352D0-A3C9-4F67-86E7-94742EAA82B7}" destId="{2A3C03ED-BCD4-45A7-B9A7-009FEA7C47F3}" srcOrd="0" destOrd="0" presId="urn:microsoft.com/office/officeart/2005/8/layout/arrow5"/>
    <dgm:cxn modelId="{2343B28A-DC76-48BB-AC89-54B2E1EFCF4A}" type="presOf" srcId="{AA3A78E0-071A-490D-8EE6-514A7F790986}" destId="{E10A3BEA-737D-44AD-B043-2D1F7851620A}" srcOrd="0" destOrd="0" presId="urn:microsoft.com/office/officeart/2005/8/layout/arrow5"/>
    <dgm:cxn modelId="{EB715D66-BDD3-442F-8649-5550A6FF1E99}" type="presOf" srcId="{AC82ADBA-0221-448A-AA5E-A5BD3BEB3961}" destId="{A9C0846D-55DD-4497-91A6-F696BFF4AA5E}" srcOrd="0" destOrd="0" presId="urn:microsoft.com/office/officeart/2005/8/layout/arrow5"/>
    <dgm:cxn modelId="{E28E77D8-5FCB-41D9-AC93-A2BC65458AEF}" srcId="{AA3A78E0-071A-490D-8EE6-514A7F790986}" destId="{AC82ADBA-0221-448A-AA5E-A5BD3BEB3961}" srcOrd="1" destOrd="0" parTransId="{E26FACB7-D59E-4873-816D-6FCD50655101}" sibTransId="{83FB0674-1BF9-492F-A478-56BF1FECD005}"/>
    <dgm:cxn modelId="{22AF4636-EA2E-48E7-94A1-899A7276874E}" type="presParOf" srcId="{E10A3BEA-737D-44AD-B043-2D1F7851620A}" destId="{2A3C03ED-BCD4-45A7-B9A7-009FEA7C47F3}" srcOrd="0" destOrd="0" presId="urn:microsoft.com/office/officeart/2005/8/layout/arrow5"/>
    <dgm:cxn modelId="{BEF51337-6A3A-4E0C-9E78-9809D5DBA3F5}" type="presParOf" srcId="{E10A3BEA-737D-44AD-B043-2D1F7851620A}" destId="{A9C0846D-55DD-4497-91A6-F696BFF4AA5E}" srcOrd="1" destOrd="0" presId="urn:microsoft.com/office/officeart/2005/8/layout/arrow5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308A1C-EDFB-474A-8CCB-4070B2D90C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D4116BC0-1E4D-449D-82B2-772B8F166E36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dirty="0" smtClean="0"/>
            <a:t>Biaya transaksi = biaya tetap + biaya variabel</a:t>
          </a:r>
          <a:endParaRPr lang="id-ID" dirty="0"/>
        </a:p>
      </dgm:t>
    </dgm:pt>
    <dgm:pt modelId="{FE683581-021B-4E64-B51F-03335CC23EFC}" type="parTrans" cxnId="{92F4DFE3-E8B7-4038-B2F3-120F7FA6B59C}">
      <dgm:prSet/>
      <dgm:spPr/>
      <dgm:t>
        <a:bodyPr/>
        <a:lstStyle/>
        <a:p>
          <a:endParaRPr lang="id-ID"/>
        </a:p>
      </dgm:t>
    </dgm:pt>
    <dgm:pt modelId="{EA04C12D-53C2-41DA-8438-64CE21C10F36}" type="sibTrans" cxnId="{92F4DFE3-E8B7-4038-B2F3-120F7FA6B59C}">
      <dgm:prSet/>
      <dgm:spPr/>
      <dgm:t>
        <a:bodyPr/>
        <a:lstStyle/>
        <a:p>
          <a:endParaRPr lang="id-ID"/>
        </a:p>
      </dgm:t>
    </dgm:pt>
    <dgm:pt modelId="{E3B238BC-93CA-4EC0-83D7-6C76B8D937EB}">
      <dgm:prSet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dirty="0" smtClean="0"/>
            <a:t>Biaya tetap = komisi + </a:t>
          </a:r>
          <a:r>
            <a:rPr lang="id-ID" i="1" dirty="0" smtClean="0"/>
            <a:t>transfer fees </a:t>
          </a:r>
          <a:r>
            <a:rPr lang="id-ID" dirty="0" smtClean="0"/>
            <a:t>+ pajak</a:t>
          </a:r>
          <a:endParaRPr lang="id-ID" dirty="0"/>
        </a:p>
      </dgm:t>
    </dgm:pt>
    <dgm:pt modelId="{98072E81-470E-488F-B2E9-5587783562C1}" type="parTrans" cxnId="{F0EFA764-B9BD-4033-81B1-59546E422FA7}">
      <dgm:prSet/>
      <dgm:spPr/>
      <dgm:t>
        <a:bodyPr/>
        <a:lstStyle/>
        <a:p>
          <a:endParaRPr lang="id-ID"/>
        </a:p>
      </dgm:t>
    </dgm:pt>
    <dgm:pt modelId="{D2BAA35A-EA12-4F30-AECA-60D2AA509DB5}" type="sibTrans" cxnId="{F0EFA764-B9BD-4033-81B1-59546E422FA7}">
      <dgm:prSet/>
      <dgm:spPr/>
      <dgm:t>
        <a:bodyPr/>
        <a:lstStyle/>
        <a:p>
          <a:endParaRPr lang="id-ID"/>
        </a:p>
      </dgm:t>
    </dgm:pt>
    <dgm:pt modelId="{BCCCAA95-0579-46E4-819B-7CB728159F9A}">
      <dgm:prSet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marL="2414588" indent="-2414588" rtl="0"/>
          <a:r>
            <a:rPr lang="id-ID" dirty="0" smtClean="0"/>
            <a:t>Biaya variabel = biaya eksekusi + biaya oportunitas</a:t>
          </a:r>
          <a:endParaRPr lang="id-ID" dirty="0"/>
        </a:p>
      </dgm:t>
    </dgm:pt>
    <dgm:pt modelId="{9389AFFD-CB3C-4E05-874D-2806D164A6C0}" type="parTrans" cxnId="{5BE55BEF-9037-46F4-AAA9-312BE8A931C5}">
      <dgm:prSet/>
      <dgm:spPr/>
      <dgm:t>
        <a:bodyPr/>
        <a:lstStyle/>
        <a:p>
          <a:endParaRPr lang="id-ID"/>
        </a:p>
      </dgm:t>
    </dgm:pt>
    <dgm:pt modelId="{C3BC67E0-8AF0-4943-A1CE-C43FF369BB79}" type="sibTrans" cxnId="{5BE55BEF-9037-46F4-AAA9-312BE8A931C5}">
      <dgm:prSet/>
      <dgm:spPr/>
      <dgm:t>
        <a:bodyPr/>
        <a:lstStyle/>
        <a:p>
          <a:endParaRPr lang="id-ID"/>
        </a:p>
      </dgm:t>
    </dgm:pt>
    <dgm:pt modelId="{1800F8AA-4CD3-4377-B505-C00E6C061E67}">
      <dgm:prSet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dirty="0" smtClean="0"/>
            <a:t>Biaya eksekusi = </a:t>
          </a:r>
          <a:r>
            <a:rPr lang="id-ID" i="1" dirty="0" smtClean="0"/>
            <a:t>price impact + market timing costs</a:t>
          </a:r>
          <a:endParaRPr lang="id-ID" dirty="0"/>
        </a:p>
      </dgm:t>
    </dgm:pt>
    <dgm:pt modelId="{291A1D2B-846B-4A73-A0B9-C167384BCE66}" type="parTrans" cxnId="{2650CB3B-48B0-4332-9700-126F954237D9}">
      <dgm:prSet/>
      <dgm:spPr/>
      <dgm:t>
        <a:bodyPr/>
        <a:lstStyle/>
        <a:p>
          <a:endParaRPr lang="id-ID"/>
        </a:p>
      </dgm:t>
    </dgm:pt>
    <dgm:pt modelId="{EFB77A5E-A9F3-4366-A47B-47297BA630A0}" type="sibTrans" cxnId="{2650CB3B-48B0-4332-9700-126F954237D9}">
      <dgm:prSet/>
      <dgm:spPr/>
      <dgm:t>
        <a:bodyPr/>
        <a:lstStyle/>
        <a:p>
          <a:endParaRPr lang="id-ID"/>
        </a:p>
      </dgm:t>
    </dgm:pt>
    <dgm:pt modelId="{71C176A9-DE52-46EB-B281-78144DC534BC}">
      <dgm:prSet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marL="2508250" indent="-2508250" rtl="0"/>
          <a:r>
            <a:rPr lang="id-ID" dirty="0" smtClean="0"/>
            <a:t>Biaya oportunitas = hasil yang diinginkan – pendapatan aktual – biaya eksekusi – biaya tetap</a:t>
          </a:r>
          <a:endParaRPr lang="id-ID" dirty="0"/>
        </a:p>
      </dgm:t>
    </dgm:pt>
    <dgm:pt modelId="{3A08D9ED-D060-4685-BE2B-228EA28C110F}" type="parTrans" cxnId="{72989E34-F3F2-4290-A837-E95B04A71D12}">
      <dgm:prSet/>
      <dgm:spPr/>
      <dgm:t>
        <a:bodyPr/>
        <a:lstStyle/>
        <a:p>
          <a:endParaRPr lang="id-ID"/>
        </a:p>
      </dgm:t>
    </dgm:pt>
    <dgm:pt modelId="{8944D17B-917D-423F-99B2-AB42864A0B6D}" type="sibTrans" cxnId="{72989E34-F3F2-4290-A837-E95B04A71D12}">
      <dgm:prSet/>
      <dgm:spPr/>
      <dgm:t>
        <a:bodyPr/>
        <a:lstStyle/>
        <a:p>
          <a:endParaRPr lang="id-ID"/>
        </a:p>
      </dgm:t>
    </dgm:pt>
    <dgm:pt modelId="{A90F6C21-EBF9-4190-A140-AB045AF6744A}" type="pres">
      <dgm:prSet presAssocID="{F5308A1C-EDFB-474A-8CCB-4070B2D90C96}" presName="linear" presStyleCnt="0">
        <dgm:presLayoutVars>
          <dgm:animLvl val="lvl"/>
          <dgm:resizeHandles val="exact"/>
        </dgm:presLayoutVars>
      </dgm:prSet>
      <dgm:spPr/>
    </dgm:pt>
    <dgm:pt modelId="{857CC7DD-9431-47E4-9016-EF8DB3B854B3}" type="pres">
      <dgm:prSet presAssocID="{D4116BC0-1E4D-449D-82B2-772B8F166E3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33DE380-2B9E-4441-8D1B-DEB3E822F378}" type="pres">
      <dgm:prSet presAssocID="{EA04C12D-53C2-41DA-8438-64CE21C10F36}" presName="spacer" presStyleCnt="0"/>
      <dgm:spPr/>
    </dgm:pt>
    <dgm:pt modelId="{AAA6C186-F7DB-4EBD-AD9A-2F32B1603001}" type="pres">
      <dgm:prSet presAssocID="{E3B238BC-93CA-4EC0-83D7-6C76B8D937E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A927395-58BD-4BEA-84E1-0F01697E50D2}" type="pres">
      <dgm:prSet presAssocID="{D2BAA35A-EA12-4F30-AECA-60D2AA509DB5}" presName="spacer" presStyleCnt="0"/>
      <dgm:spPr/>
    </dgm:pt>
    <dgm:pt modelId="{C81D47E5-0FB3-4859-940F-2D83A4668909}" type="pres">
      <dgm:prSet presAssocID="{BCCCAA95-0579-46E4-819B-7CB728159F9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C2CCC31-416D-4BAA-A146-FE2417A5BE3A}" type="pres">
      <dgm:prSet presAssocID="{C3BC67E0-8AF0-4943-A1CE-C43FF369BB79}" presName="spacer" presStyleCnt="0"/>
      <dgm:spPr/>
    </dgm:pt>
    <dgm:pt modelId="{59A37D9A-3777-48B3-9DE1-BD029A3A1D0E}" type="pres">
      <dgm:prSet presAssocID="{1800F8AA-4CD3-4377-B505-C00E6C061E6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11CDF37-57FA-408D-A3C5-0A5CFE238F82}" type="pres">
      <dgm:prSet presAssocID="{EFB77A5E-A9F3-4366-A47B-47297BA630A0}" presName="spacer" presStyleCnt="0"/>
      <dgm:spPr/>
    </dgm:pt>
    <dgm:pt modelId="{C7FE8C24-54F5-4921-9973-861E8206CD44}" type="pres">
      <dgm:prSet presAssocID="{71C176A9-DE52-46EB-B281-78144DC534BC}" presName="parentText" presStyleLbl="node1" presStyleIdx="4" presStyleCnt="5" custScaleY="159515">
        <dgm:presLayoutVars>
          <dgm:chMax val="0"/>
          <dgm:bulletEnabled val="1"/>
        </dgm:presLayoutVars>
      </dgm:prSet>
      <dgm:spPr/>
    </dgm:pt>
  </dgm:ptLst>
  <dgm:cxnLst>
    <dgm:cxn modelId="{85223CB2-45A5-4FB9-8A6F-4E814FB8977C}" type="presOf" srcId="{D4116BC0-1E4D-449D-82B2-772B8F166E36}" destId="{857CC7DD-9431-47E4-9016-EF8DB3B854B3}" srcOrd="0" destOrd="0" presId="urn:microsoft.com/office/officeart/2005/8/layout/vList2"/>
    <dgm:cxn modelId="{DA761C09-6723-467F-AF81-9CB61F17AE4D}" type="presOf" srcId="{E3B238BC-93CA-4EC0-83D7-6C76B8D937EB}" destId="{AAA6C186-F7DB-4EBD-AD9A-2F32B1603001}" srcOrd="0" destOrd="0" presId="urn:microsoft.com/office/officeart/2005/8/layout/vList2"/>
    <dgm:cxn modelId="{72989E34-F3F2-4290-A837-E95B04A71D12}" srcId="{F5308A1C-EDFB-474A-8CCB-4070B2D90C96}" destId="{71C176A9-DE52-46EB-B281-78144DC534BC}" srcOrd="4" destOrd="0" parTransId="{3A08D9ED-D060-4685-BE2B-228EA28C110F}" sibTransId="{8944D17B-917D-423F-99B2-AB42864A0B6D}"/>
    <dgm:cxn modelId="{333C1C64-BE09-4D45-BA4A-6CDFB735AC2D}" type="presOf" srcId="{71C176A9-DE52-46EB-B281-78144DC534BC}" destId="{C7FE8C24-54F5-4921-9973-861E8206CD44}" srcOrd="0" destOrd="0" presId="urn:microsoft.com/office/officeart/2005/8/layout/vList2"/>
    <dgm:cxn modelId="{F0EFA764-B9BD-4033-81B1-59546E422FA7}" srcId="{F5308A1C-EDFB-474A-8CCB-4070B2D90C96}" destId="{E3B238BC-93CA-4EC0-83D7-6C76B8D937EB}" srcOrd="1" destOrd="0" parTransId="{98072E81-470E-488F-B2E9-5587783562C1}" sibTransId="{D2BAA35A-EA12-4F30-AECA-60D2AA509DB5}"/>
    <dgm:cxn modelId="{DB82FA8A-5311-4F11-AD4A-06D72ACFBF22}" type="presOf" srcId="{1800F8AA-4CD3-4377-B505-C00E6C061E67}" destId="{59A37D9A-3777-48B3-9DE1-BD029A3A1D0E}" srcOrd="0" destOrd="0" presId="urn:microsoft.com/office/officeart/2005/8/layout/vList2"/>
    <dgm:cxn modelId="{F266761D-42CB-478F-91E7-7A694CF310BF}" type="presOf" srcId="{F5308A1C-EDFB-474A-8CCB-4070B2D90C96}" destId="{A90F6C21-EBF9-4190-A140-AB045AF6744A}" srcOrd="0" destOrd="0" presId="urn:microsoft.com/office/officeart/2005/8/layout/vList2"/>
    <dgm:cxn modelId="{5BE55BEF-9037-46F4-AAA9-312BE8A931C5}" srcId="{F5308A1C-EDFB-474A-8CCB-4070B2D90C96}" destId="{BCCCAA95-0579-46E4-819B-7CB728159F9A}" srcOrd="2" destOrd="0" parTransId="{9389AFFD-CB3C-4E05-874D-2806D164A6C0}" sibTransId="{C3BC67E0-8AF0-4943-A1CE-C43FF369BB79}"/>
    <dgm:cxn modelId="{CE79F177-B894-48A2-8F97-683656D32691}" type="presOf" srcId="{BCCCAA95-0579-46E4-819B-7CB728159F9A}" destId="{C81D47E5-0FB3-4859-940F-2D83A4668909}" srcOrd="0" destOrd="0" presId="urn:microsoft.com/office/officeart/2005/8/layout/vList2"/>
    <dgm:cxn modelId="{92F4DFE3-E8B7-4038-B2F3-120F7FA6B59C}" srcId="{F5308A1C-EDFB-474A-8CCB-4070B2D90C96}" destId="{D4116BC0-1E4D-449D-82B2-772B8F166E36}" srcOrd="0" destOrd="0" parTransId="{FE683581-021B-4E64-B51F-03335CC23EFC}" sibTransId="{EA04C12D-53C2-41DA-8438-64CE21C10F36}"/>
    <dgm:cxn modelId="{2650CB3B-48B0-4332-9700-126F954237D9}" srcId="{F5308A1C-EDFB-474A-8CCB-4070B2D90C96}" destId="{1800F8AA-4CD3-4377-B505-C00E6C061E67}" srcOrd="3" destOrd="0" parTransId="{291A1D2B-846B-4A73-A0B9-C167384BCE66}" sibTransId="{EFB77A5E-A9F3-4366-A47B-47297BA630A0}"/>
    <dgm:cxn modelId="{2A22D6BE-0F12-4E73-A0F5-19B3D20C04E2}" type="presParOf" srcId="{A90F6C21-EBF9-4190-A140-AB045AF6744A}" destId="{857CC7DD-9431-47E4-9016-EF8DB3B854B3}" srcOrd="0" destOrd="0" presId="urn:microsoft.com/office/officeart/2005/8/layout/vList2"/>
    <dgm:cxn modelId="{66953318-EFA0-42ED-9C43-3B1E6F2BEF08}" type="presParOf" srcId="{A90F6C21-EBF9-4190-A140-AB045AF6744A}" destId="{E33DE380-2B9E-4441-8D1B-DEB3E822F378}" srcOrd="1" destOrd="0" presId="urn:microsoft.com/office/officeart/2005/8/layout/vList2"/>
    <dgm:cxn modelId="{399503AC-E8A2-4892-B360-795BC694A349}" type="presParOf" srcId="{A90F6C21-EBF9-4190-A140-AB045AF6744A}" destId="{AAA6C186-F7DB-4EBD-AD9A-2F32B1603001}" srcOrd="2" destOrd="0" presId="urn:microsoft.com/office/officeart/2005/8/layout/vList2"/>
    <dgm:cxn modelId="{EC1E86A2-262C-4225-8EDB-25F22668584D}" type="presParOf" srcId="{A90F6C21-EBF9-4190-A140-AB045AF6744A}" destId="{3A927395-58BD-4BEA-84E1-0F01697E50D2}" srcOrd="3" destOrd="0" presId="urn:microsoft.com/office/officeart/2005/8/layout/vList2"/>
    <dgm:cxn modelId="{323360FA-C57C-4B26-AD1D-138171696D18}" type="presParOf" srcId="{A90F6C21-EBF9-4190-A140-AB045AF6744A}" destId="{C81D47E5-0FB3-4859-940F-2D83A4668909}" srcOrd="4" destOrd="0" presId="urn:microsoft.com/office/officeart/2005/8/layout/vList2"/>
    <dgm:cxn modelId="{B38A4840-D6D3-4A8B-A4B7-2F08C4D31C66}" type="presParOf" srcId="{A90F6C21-EBF9-4190-A140-AB045AF6744A}" destId="{BC2CCC31-416D-4BAA-A146-FE2417A5BE3A}" srcOrd="5" destOrd="0" presId="urn:microsoft.com/office/officeart/2005/8/layout/vList2"/>
    <dgm:cxn modelId="{F410AC0D-F507-4922-9A82-A765447B7ECC}" type="presParOf" srcId="{A90F6C21-EBF9-4190-A140-AB045AF6744A}" destId="{59A37D9A-3777-48B3-9DE1-BD029A3A1D0E}" srcOrd="6" destOrd="0" presId="urn:microsoft.com/office/officeart/2005/8/layout/vList2"/>
    <dgm:cxn modelId="{D8AC8617-5207-4958-B18E-DA7131618D27}" type="presParOf" srcId="{A90F6C21-EBF9-4190-A140-AB045AF6744A}" destId="{F11CDF37-57FA-408D-A3C5-0A5CFE238F82}" srcOrd="7" destOrd="0" presId="urn:microsoft.com/office/officeart/2005/8/layout/vList2"/>
    <dgm:cxn modelId="{F0F2246D-8C9D-4A32-8023-A0F18DFF123B}" type="presParOf" srcId="{A90F6C21-EBF9-4190-A140-AB045AF6744A}" destId="{C7FE8C24-54F5-4921-9973-861E8206CD4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3C03ED-BCD4-45A7-B9A7-009FEA7C47F3}">
      <dsp:nvSpPr>
        <dsp:cNvPr id="0" name=""/>
        <dsp:cNvSpPr/>
      </dsp:nvSpPr>
      <dsp:spPr>
        <a:xfrm rot="16200000">
          <a:off x="-474595" y="1097160"/>
          <a:ext cx="4319749" cy="3368278"/>
        </a:xfrm>
        <a:prstGeom prst="downArrow">
          <a:avLst>
            <a:gd name="adj1" fmla="val 50000"/>
            <a:gd name="adj2" fmla="val 35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 smtClean="0"/>
            <a:t>Rasionalitas Terbatas (</a:t>
          </a:r>
          <a:r>
            <a:rPr lang="id-ID" sz="2900" i="1" kern="1200" dirty="0" smtClean="0"/>
            <a:t>Bounded Rationality</a:t>
          </a:r>
          <a:r>
            <a:rPr lang="id-ID" sz="2900" kern="1200" dirty="0" smtClean="0"/>
            <a:t>)</a:t>
          </a:r>
          <a:endParaRPr lang="id-ID" sz="2900" kern="1200" dirty="0"/>
        </a:p>
      </dsp:txBody>
      <dsp:txXfrm rot="16200000">
        <a:off x="-474595" y="1097160"/>
        <a:ext cx="4319749" cy="3368278"/>
      </dsp:txXfrm>
    </dsp:sp>
    <dsp:sp modelId="{A9C0846D-55DD-4497-91A6-F696BFF4AA5E}">
      <dsp:nvSpPr>
        <dsp:cNvPr id="0" name=""/>
        <dsp:cNvSpPr/>
      </dsp:nvSpPr>
      <dsp:spPr>
        <a:xfrm rot="5400000">
          <a:off x="3165246" y="1097160"/>
          <a:ext cx="4319749" cy="3368278"/>
        </a:xfrm>
        <a:prstGeom prst="downArrow">
          <a:avLst>
            <a:gd name="adj1" fmla="val 50000"/>
            <a:gd name="adj2" fmla="val 35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 smtClean="0"/>
            <a:t>Perilaku Oportunis (</a:t>
          </a:r>
          <a:r>
            <a:rPr lang="id-ID" sz="2900" i="1" kern="1200" dirty="0" smtClean="0"/>
            <a:t>Opportunistic</a:t>
          </a:r>
          <a:r>
            <a:rPr lang="id-ID" sz="2900" kern="1200" dirty="0" smtClean="0"/>
            <a:t>)</a:t>
          </a:r>
          <a:endParaRPr lang="id-ID" sz="2900" kern="1200" dirty="0"/>
        </a:p>
      </dsp:txBody>
      <dsp:txXfrm rot="5400000">
        <a:off x="3165246" y="1097160"/>
        <a:ext cx="4319749" cy="33682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7CC7DD-9431-47E4-9016-EF8DB3B854B3}">
      <dsp:nvSpPr>
        <dsp:cNvPr id="0" name=""/>
        <dsp:cNvSpPr/>
      </dsp:nvSpPr>
      <dsp:spPr>
        <a:xfrm>
          <a:off x="0" y="89993"/>
          <a:ext cx="7632848" cy="91260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Biaya transaksi = biaya tetap + biaya variabel</a:t>
          </a:r>
          <a:endParaRPr lang="id-ID" sz="2400" kern="1200" dirty="0"/>
        </a:p>
      </dsp:txBody>
      <dsp:txXfrm>
        <a:off x="0" y="89993"/>
        <a:ext cx="7632848" cy="912600"/>
      </dsp:txXfrm>
    </dsp:sp>
    <dsp:sp modelId="{AAA6C186-F7DB-4EBD-AD9A-2F32B1603001}">
      <dsp:nvSpPr>
        <dsp:cNvPr id="0" name=""/>
        <dsp:cNvSpPr/>
      </dsp:nvSpPr>
      <dsp:spPr>
        <a:xfrm>
          <a:off x="0" y="1071713"/>
          <a:ext cx="7632848" cy="91260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Biaya tetap = komisi + </a:t>
          </a:r>
          <a:r>
            <a:rPr lang="id-ID" sz="2400" i="1" kern="1200" dirty="0" smtClean="0"/>
            <a:t>transfer fees </a:t>
          </a:r>
          <a:r>
            <a:rPr lang="id-ID" sz="2400" kern="1200" dirty="0" smtClean="0"/>
            <a:t>+ pajak</a:t>
          </a:r>
          <a:endParaRPr lang="id-ID" sz="2400" kern="1200" dirty="0"/>
        </a:p>
      </dsp:txBody>
      <dsp:txXfrm>
        <a:off x="0" y="1071713"/>
        <a:ext cx="7632848" cy="912600"/>
      </dsp:txXfrm>
    </dsp:sp>
    <dsp:sp modelId="{C81D47E5-0FB3-4859-940F-2D83A4668909}">
      <dsp:nvSpPr>
        <dsp:cNvPr id="0" name=""/>
        <dsp:cNvSpPr/>
      </dsp:nvSpPr>
      <dsp:spPr>
        <a:xfrm>
          <a:off x="0" y="2053433"/>
          <a:ext cx="7632848" cy="91260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414588" lvl="0" indent="-2414588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Biaya variabel = biaya eksekusi + biaya oportunitas</a:t>
          </a:r>
          <a:endParaRPr lang="id-ID" sz="2400" kern="1200" dirty="0"/>
        </a:p>
      </dsp:txBody>
      <dsp:txXfrm>
        <a:off x="0" y="2053433"/>
        <a:ext cx="7632848" cy="912600"/>
      </dsp:txXfrm>
    </dsp:sp>
    <dsp:sp modelId="{59A37D9A-3777-48B3-9DE1-BD029A3A1D0E}">
      <dsp:nvSpPr>
        <dsp:cNvPr id="0" name=""/>
        <dsp:cNvSpPr/>
      </dsp:nvSpPr>
      <dsp:spPr>
        <a:xfrm>
          <a:off x="0" y="3035153"/>
          <a:ext cx="7632848" cy="91260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Biaya eksekusi = </a:t>
          </a:r>
          <a:r>
            <a:rPr lang="id-ID" sz="2400" i="1" kern="1200" dirty="0" smtClean="0"/>
            <a:t>price impact + market timing costs</a:t>
          </a:r>
          <a:endParaRPr lang="id-ID" sz="2400" kern="1200" dirty="0"/>
        </a:p>
      </dsp:txBody>
      <dsp:txXfrm>
        <a:off x="0" y="3035153"/>
        <a:ext cx="7632848" cy="912600"/>
      </dsp:txXfrm>
    </dsp:sp>
    <dsp:sp modelId="{C7FE8C24-54F5-4921-9973-861E8206CD44}">
      <dsp:nvSpPr>
        <dsp:cNvPr id="0" name=""/>
        <dsp:cNvSpPr/>
      </dsp:nvSpPr>
      <dsp:spPr>
        <a:xfrm>
          <a:off x="0" y="4016873"/>
          <a:ext cx="7632848" cy="1455733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508250" lvl="0" indent="-250825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Biaya oportunitas = hasil yang diinginkan – pendapatan aktual – biaya eksekusi – biaya tetap</a:t>
          </a:r>
          <a:endParaRPr lang="id-ID" sz="2400" kern="1200" dirty="0"/>
        </a:p>
      </dsp:txBody>
      <dsp:txXfrm>
        <a:off x="0" y="4016873"/>
        <a:ext cx="7632848" cy="1455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6650"/>
            <a:ext cx="7772400" cy="8445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502BB8-531E-4648-9627-D0513440A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7E988-6421-428D-9E8C-9814E4BD1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19240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6197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B821A-02EC-4FE0-A804-26B62D0AA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990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9D4BE-9865-4EDF-8D29-64FD34FB5E9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38CCB-7829-4E76-8380-37383956FD1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26A0E-5C28-4D08-A35C-126616C362C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77513-AE2B-4FB8-AEE8-112B11B215C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5D130-2AF3-4459-8CEB-4AF3BC1F3ED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CAE76-1056-4E48-8B78-639455CFF6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AE903-D547-4E84-939D-23BBD46AF06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CD292-6C5B-4B5E-8F11-2FDFE75F0D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FCD8B-1400-44FC-89D5-0E6F984549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5635A-93AA-4B96-8DD9-0858D6A43B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03ABE-8EF6-4B8B-A2F2-1536D56D2E7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39BC1-61FF-4FF0-B083-BE043B7488D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B4FA1-CB46-445A-9A90-63F01655E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295400"/>
            <a:ext cx="3429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95400"/>
            <a:ext cx="3429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D9FB8-9888-4FC0-8C3C-5F2C323FDA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FDAEB-CC09-4254-8FF5-C517EED3C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CC512-2D0B-4FC6-8D2C-EF4F8B80F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6EA25-0812-472A-95C4-4F7D7F343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82D13-7BC6-49CC-94CC-F39770A10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75C86-6A6F-4632-8B76-5A9E27511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295400"/>
            <a:ext cx="7010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789464-4BD1-41D5-8720-0CA73A3317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F1CA6F7D-73F1-484C-BA1F-435D2923827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844550"/>
          </a:xfrm>
        </p:spPr>
        <p:txBody>
          <a:bodyPr/>
          <a:lstStyle/>
          <a:p>
            <a:r>
              <a:rPr lang="id-ID" dirty="0" smtClean="0">
                <a:latin typeface="Trebuchet MS" pitchFamily="34" charset="0"/>
              </a:rPr>
              <a:t>BIAYA TRANSAKSI </a:t>
            </a:r>
            <a:br>
              <a:rPr lang="id-ID" dirty="0" smtClean="0">
                <a:latin typeface="Trebuchet MS" pitchFamily="34" charset="0"/>
              </a:rPr>
            </a:br>
            <a:r>
              <a:rPr lang="id-ID" dirty="0" smtClean="0">
                <a:latin typeface="Trebuchet MS" pitchFamily="34" charset="0"/>
              </a:rPr>
              <a:t>DAN </a:t>
            </a:r>
            <a:br>
              <a:rPr lang="id-ID" dirty="0" smtClean="0">
                <a:latin typeface="Trebuchet MS" pitchFamily="34" charset="0"/>
              </a:rPr>
            </a:br>
            <a:r>
              <a:rPr lang="id-ID" dirty="0" smtClean="0">
                <a:latin typeface="Trebuchet MS" pitchFamily="34" charset="0"/>
              </a:rPr>
              <a:t>EFESIENSI EKONOMI</a:t>
            </a:r>
            <a:endParaRPr lang="id-ID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dirty="0" smtClean="0"/>
              <a:t>Pembagian Biaya Transaksi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transaksi ‘tetap’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(‘fixed’ transaction costs),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yaitu investasi spesifik yang dibuat di dalam menyusun kesepakatan kelembagaan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institusional arrangements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transaksi ‘variabel’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(‘variable’ transaction costs),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yaitu biaya yang tergantung pada jumlah dan volume transaksi.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3600" dirty="0" smtClean="0"/>
              <a:t>Formulasi Biaya Transaksi </a:t>
            </a: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3600" dirty="0" smtClean="0"/>
              <a:t>(</a:t>
            </a:r>
            <a:r>
              <a:rPr lang="id-ID" sz="3600" dirty="0" smtClean="0"/>
              <a:t>Collins dan Fabozzi,1991)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59632" y="1295400"/>
          <a:ext cx="7632848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7CC7DD-9431-47E4-9016-EF8DB3B85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57CC7DD-9431-47E4-9016-EF8DB3B854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A6C186-F7DB-4EBD-AD9A-2F32B1603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AAA6C186-F7DB-4EBD-AD9A-2F32B1603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1D47E5-0FB3-4859-940F-2D83A4668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C81D47E5-0FB3-4859-940F-2D83A4668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A37D9A-3777-48B3-9DE1-BD029A3A1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59A37D9A-3777-48B3-9DE1-BD029A3A1D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FE8C24-54F5-4921-9973-861E8206C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C7FE8C24-54F5-4921-9973-861E8206C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459432"/>
            <a:ext cx="7355160" cy="6858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oportunitas adalah perbedaan antara kinerja investasi aktual dan investasi yang diharapkan yang disesuaikan dengan biaya eksekusi dan biaya tetap</a:t>
            </a:r>
          </a:p>
          <a:p>
            <a:pPr algn="just">
              <a:buFont typeface="Wingdings" pitchFamily="2" charset="2"/>
              <a:buChar char="v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eksekusi adalah biaya yang muncul  akibat permintaan eksekusi yang cepat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intermediate execution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Dampak harga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price impact)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adalah biaya biaya untuk menangkap pergerakan aset yang merupakan hasil dari perdagangan ditambah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selisisih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harga pasar</a:t>
            </a:r>
          </a:p>
          <a:p>
            <a:pPr algn="just">
              <a:buFont typeface="Wingdings" pitchFamily="2" charset="2"/>
              <a:buChar char="v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waktu pasar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market timing costs)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adalah pergerakan harga aset pada saat dilakukannya transaksi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772816"/>
            <a:ext cx="7772400" cy="990600"/>
          </a:xfrm>
        </p:spPr>
        <p:txBody>
          <a:bodyPr/>
          <a:lstStyle/>
          <a:p>
            <a:r>
              <a:rPr lang="id-ID" sz="7200" b="1" dirty="0" smtClean="0">
                <a:latin typeface="Segoe Script" pitchFamily="34" charset="0"/>
              </a:rPr>
              <a:t>TERIMA KASIH</a:t>
            </a:r>
            <a:endParaRPr lang="id-ID" sz="7200" b="1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52400"/>
            <a:ext cx="7992888" cy="914400"/>
          </a:xfrm>
        </p:spPr>
        <p:txBody>
          <a:bodyPr>
            <a:noAutofit/>
          </a:bodyPr>
          <a:lstStyle/>
          <a:p>
            <a:r>
              <a:rPr lang="id-ID" sz="4000" dirty="0" smtClean="0"/>
              <a:t>Urgensi Biaya Transaksi dalam Desain Kelembagaan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36712"/>
            <a:ext cx="7010400" cy="4800600"/>
          </a:xfrm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Biaya transaksi digunakan untuk mengukur efesien tidaknya desain kelembagaan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Semakin tinggi biaya transaksi maka desain kelembagaan semakin tidak efesien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Semakin rendah biaya transaksi maka desain kelembagaan semakin efesien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Asumsi Dasar Terjadinya Biaya Transaksi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295400"/>
          <a:ext cx="7010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Bounded </a:t>
            </a:r>
            <a:r>
              <a:rPr lang="id-ID" i="1" dirty="0" smtClean="0"/>
              <a:t>Rationality:</a:t>
            </a:r>
            <a:endParaRPr lang="id-ID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7010400" cy="5562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id-ID" i="1" dirty="0" smtClean="0">
                <a:latin typeface="Arial" pitchFamily="34" charset="0"/>
                <a:cs typeface="Arial" pitchFamily="34" charset="0"/>
              </a:rPr>
              <a:t>Bounded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rationality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adalah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ingkat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dan batas kesanggupan individu untuk menerima, menyimpan, mencari kembali dan memproses informasi tanpa kesalahan.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Menurut Dietrich (1994)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bounded rationality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didasarkan 2 prinsip yaitu: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Keterbatasan kapasitas komputasi (perhitungan individu untuk memahami informasi yang kompleks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informational complexity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Terjadinya informasi yang tidak lengkap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incomplete information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 atau ketidakpastian informasi (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informational uncertaint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y)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Opportunistic:</a:t>
            </a:r>
            <a:endParaRPr lang="id-ID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Perilaku oportunistis adalah upaya untuk mendapatkan keuntungan melalui praktik yang tidak jujur dalam kegiatan transaksi.</a:t>
            </a:r>
          </a:p>
          <a:p>
            <a:pPr algn="just"/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dirty="0" smtClean="0">
                <a:latin typeface="Arial" pitchFamily="34" charset="0"/>
                <a:cs typeface="Arial" pitchFamily="34" charset="0"/>
              </a:rPr>
              <a:t>Keunggulan produksi seperti lokasi yang unik atau keterampilan yang berbeda tidak dianggap sebagai sikap oportunistis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Hambatan dalam Penentuan </a:t>
            </a:r>
            <a:br>
              <a:rPr lang="id-ID" dirty="0" smtClean="0"/>
            </a:br>
            <a:r>
              <a:rPr lang="id-ID" dirty="0" smtClean="0"/>
              <a:t>Biaya Transaksi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spcAft>
                <a:spcPts val="1200"/>
              </a:spcAft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Secara toeritis masih belum terungkap secara tepat definisi biaya transaksi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Kesulitan merumuskan variabel biaya transaksi karena bersifat spesifik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esulitan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menentukan alat pengukuran yang akurat untuk analisisnya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Faktor yang menentukan besarnya biaya transaksi (Zhang, 2000):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24744"/>
            <a:ext cx="7010400" cy="4800600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d-ID" i="1" dirty="0" smtClean="0">
                <a:latin typeface="Arial" pitchFamily="34" charset="0"/>
                <a:cs typeface="Arial" pitchFamily="34" charset="0"/>
              </a:rPr>
              <a:t>What: the identity of bundle of rights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d-ID" i="1" dirty="0" smtClean="0">
                <a:latin typeface="Arial" pitchFamily="34" charset="0"/>
                <a:cs typeface="Arial" pitchFamily="34" charset="0"/>
              </a:rPr>
              <a:t>Who: to identity of agents involved in the exchanges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id-ID" i="1" dirty="0" smtClean="0">
                <a:latin typeface="Arial" pitchFamily="34" charset="0"/>
                <a:cs typeface="Arial" pitchFamily="34" charset="0"/>
              </a:rPr>
              <a:t>How: the institutions, technical and social, governing the exchange and how to organize the exchanges</a:t>
            </a:r>
            <a:endParaRPr lang="id-ID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stana\Pictures\Alim\Cliparts\behave\15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635896" y="260648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latin typeface="Comic Sans MS" pitchFamily="66" charset="0"/>
              </a:rPr>
              <a:t>Bagaimana cara menghitung biaya transaksi???</a:t>
            </a:r>
            <a:endParaRPr lang="id-ID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1196752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latin typeface="Comic Sans MS" pitchFamily="66" charset="0"/>
              </a:rPr>
              <a:t>Seperti biaya produksi</a:t>
            </a:r>
            <a:endParaRPr lang="id-ID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4000" dirty="0" smtClean="0"/>
              <a:t>Biaya Produksi VS Biaya Transaksi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7152456" cy="4953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76228"/>
                <a:gridCol w="35762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Biaya Produksi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Biaya Transaksi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Biaya yang 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dikeluarkan 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dalam mengubah faktor produksi (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input 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menjadi barang dan jasa (output).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Input 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dalam biaya produksi :</a:t>
                      </a:r>
                      <a:r>
                        <a:rPr lang="id-ID" sz="2800" baseline="0" dirty="0" smtClean="0">
                          <a:latin typeface="Arial" pitchFamily="34" charset="0"/>
                          <a:cs typeface="Arial" pitchFamily="34" charset="0"/>
                        </a:rPr>
                        <a:t> tanah, tenaga kerja, modal dan kewiraswastaan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Biaya untuk melakukan pencarian informasi, biaya negosiasi ,</a:t>
                      </a:r>
                      <a:r>
                        <a:rPr lang="id-ID" sz="2800" baseline="0" dirty="0" smtClean="0">
                          <a:latin typeface="Arial" pitchFamily="34" charset="0"/>
                          <a:cs typeface="Arial" pitchFamily="34" charset="0"/>
                        </a:rPr>
                        <a:t> biaya 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pelaksanaan keputusan dan biaya monitoring dan pemaksaan </a:t>
                      </a:r>
                      <a:r>
                        <a:rPr lang="id-ID" sz="2800" i="1" dirty="0" smtClean="0">
                          <a:latin typeface="Arial" pitchFamily="34" charset="0"/>
                          <a:cs typeface="Arial" pitchFamily="34" charset="0"/>
                        </a:rPr>
                        <a:t>(enforcement</a:t>
                      </a:r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id-ID" sz="28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gcash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shncarry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bigcash</Template>
  <TotalTime>59</TotalTime>
  <Words>471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bigcash</vt:lpstr>
      <vt:lpstr>cashncarry</vt:lpstr>
      <vt:lpstr>BIAYA TRANSAKSI  DAN  EFESIENSI EKONOMI</vt:lpstr>
      <vt:lpstr>Urgensi Biaya Transaksi dalam Desain Kelembagaan</vt:lpstr>
      <vt:lpstr>Asumsi Dasar Terjadinya Biaya Transaksi</vt:lpstr>
      <vt:lpstr>Bounded Rationality:</vt:lpstr>
      <vt:lpstr>Opportunistic:</vt:lpstr>
      <vt:lpstr>Hambatan dalam Penentuan  Biaya Transaksi</vt:lpstr>
      <vt:lpstr>Faktor yang menentukan besarnya biaya transaksi (Zhang, 2000):</vt:lpstr>
      <vt:lpstr>Slide 8</vt:lpstr>
      <vt:lpstr>Biaya Produksi VS Biaya Transaksi</vt:lpstr>
      <vt:lpstr>Pembagian Biaya Transaksi</vt:lpstr>
      <vt:lpstr>Formulasi Biaya Transaksi  (Collins dan Fabozzi,1991)</vt:lpstr>
      <vt:lpstr>Slide 12</vt:lpstr>
      <vt:lpstr>TERIMA KASIH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Biaya Transaksi dan Efesiensi Ekonomi</dc:title>
  <dc:creator>Kastana</dc:creator>
  <cp:lastModifiedBy>Kastana</cp:lastModifiedBy>
  <cp:revision>7</cp:revision>
  <dcterms:created xsi:type="dcterms:W3CDTF">2011-05-22T15:47:29Z</dcterms:created>
  <dcterms:modified xsi:type="dcterms:W3CDTF">2011-05-22T23:46:55Z</dcterms:modified>
</cp:coreProperties>
</file>